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theme/theme8.xml" ContentType="application/vnd.openxmlformats-officedocument.theme+xml"/>
  <Override PartName="/ppt/slideLayouts/slideLayout6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681" r:id="rId2"/>
    <p:sldMasterId id="2147483693" r:id="rId3"/>
    <p:sldMasterId id="2147483717" r:id="rId4"/>
    <p:sldMasterId id="2147483705" r:id="rId5"/>
    <p:sldMasterId id="2147483660" r:id="rId6"/>
    <p:sldMasterId id="2147483661" r:id="rId7"/>
    <p:sldMasterId id="2147483665" r:id="rId8"/>
    <p:sldMasterId id="2147483667" r:id="rId9"/>
  </p:sldMasterIdLst>
  <p:notesMasterIdLst>
    <p:notesMasterId r:id="rId33"/>
  </p:notesMasterIdLst>
  <p:sldIdLst>
    <p:sldId id="258" r:id="rId10"/>
    <p:sldId id="275" r:id="rId11"/>
    <p:sldId id="257" r:id="rId12"/>
    <p:sldId id="264" r:id="rId13"/>
    <p:sldId id="261" r:id="rId14"/>
    <p:sldId id="278" r:id="rId15"/>
    <p:sldId id="260" r:id="rId16"/>
    <p:sldId id="279" r:id="rId17"/>
    <p:sldId id="276" r:id="rId18"/>
    <p:sldId id="266" r:id="rId19"/>
    <p:sldId id="277" r:id="rId20"/>
    <p:sldId id="262" r:id="rId21"/>
    <p:sldId id="268" r:id="rId22"/>
    <p:sldId id="265" r:id="rId23"/>
    <p:sldId id="269" r:id="rId24"/>
    <p:sldId id="267" r:id="rId25"/>
    <p:sldId id="259" r:id="rId26"/>
    <p:sldId id="271" r:id="rId27"/>
    <p:sldId id="274" r:id="rId28"/>
    <p:sldId id="272" r:id="rId29"/>
    <p:sldId id="270" r:id="rId30"/>
    <p:sldId id="273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C22033"/>
    <a:srgbClr val="175599"/>
    <a:srgbClr val="BC9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7442" autoAdjust="0"/>
  </p:normalViewPr>
  <p:slideViewPr>
    <p:cSldViewPr snapToGrid="0" showGuides="1">
      <p:cViewPr varScale="1">
        <p:scale>
          <a:sx n="105" d="100"/>
          <a:sy n="105" d="100"/>
        </p:scale>
        <p:origin x="834" y="96"/>
      </p:cViewPr>
      <p:guideLst>
        <p:guide orient="horz" pos="201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1" d="100"/>
          <a:sy n="71" d="100"/>
        </p:scale>
        <p:origin x="35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33381-D5EC-4D21-A7F9-702F6D8A70E8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54421-8559-4855-BDF8-EDF375369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82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this down:</a:t>
            </a:r>
          </a:p>
          <a:p>
            <a:endParaRPr lang="en-US" dirty="0"/>
          </a:p>
          <a:p>
            <a:r>
              <a:rPr lang="en-US" dirty="0"/>
              <a:t>Long short term memory network</a:t>
            </a:r>
          </a:p>
          <a:p>
            <a:endParaRPr lang="en-US" dirty="0"/>
          </a:p>
          <a:p>
            <a:r>
              <a:rPr lang="en-US" dirty="0"/>
              <a:t>Why hardware</a:t>
            </a:r>
          </a:p>
          <a:p>
            <a:endParaRPr lang="en-US" dirty="0"/>
          </a:p>
          <a:p>
            <a:r>
              <a:rPr lang="en-US" dirty="0"/>
              <a:t>What is pipelined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1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noticed that there are 5 overlapping sections in the traditional LSTM processor </a:t>
            </a:r>
            <a:r>
              <a:rPr lang="en-US" dirty="0" err="1"/>
              <a:t>archecture</a:t>
            </a:r>
            <a:r>
              <a:rPr lang="en-US" dirty="0"/>
              <a:t>,</a:t>
            </a:r>
          </a:p>
          <a:p>
            <a:r>
              <a:rPr lang="en-US" dirty="0"/>
              <a:t>What if I reuse a common processing space by designing a pipelined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9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why we need data timing in pipelined but not in single cycle. Its important that we have the data at the time we want to.</a:t>
            </a:r>
          </a:p>
          <a:p>
            <a:r>
              <a:rPr lang="en-US" dirty="0"/>
              <a:t>Takes 5 times the number of clock cycles. But less to do every cycle so theoretically we should get a 5 times faster clock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1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Implemented on this FPGA</a:t>
            </a:r>
          </a:p>
          <a:p>
            <a:r>
              <a:rPr lang="en-US" dirty="0"/>
              <a:t>Explain VHDL a hardware descriptive language. Like programming but its actually telling where physical wires and transistors need to be placed</a:t>
            </a:r>
          </a:p>
          <a:p>
            <a:r>
              <a:rPr lang="en-US" dirty="0"/>
              <a:t>Tested using </a:t>
            </a:r>
            <a:r>
              <a:rPr lang="en-US" dirty="0" err="1"/>
              <a:t>vivado</a:t>
            </a:r>
            <a:r>
              <a:rPr lang="en-US" dirty="0"/>
              <a:t>. Talk about testing methods</a:t>
            </a:r>
          </a:p>
          <a:p>
            <a:r>
              <a:rPr lang="en-US" dirty="0"/>
              <a:t>I implemented a data path model of both versions to </a:t>
            </a:r>
            <a:r>
              <a:rPr lang="en-US" dirty="0" err="1"/>
              <a:t>analyse</a:t>
            </a:r>
            <a:r>
              <a:rPr lang="en-US" dirty="0"/>
              <a:t> size and speed. No I/O or nonlinear functions added for development times sake. Should be accurate representations of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54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Abstract, </a:t>
            </a:r>
            <a:r>
              <a:rPr lang="en-US" dirty="0" err="1"/>
              <a:t>vivado</a:t>
            </a:r>
            <a:r>
              <a:rPr lang="en-US" dirty="0"/>
              <a:t> generations of the designs I build on both boards. </a:t>
            </a:r>
          </a:p>
          <a:p>
            <a:r>
              <a:rPr lang="en-US" dirty="0"/>
              <a:t>Yellow are data routing, blue are data processing. Pipelined requires more routing but less processing.</a:t>
            </a:r>
          </a:p>
          <a:p>
            <a:r>
              <a:rPr lang="en-US" dirty="0"/>
              <a:t>Pipelined model requires 59% the space. That means more data processing can be squeezed onto the chip</a:t>
            </a:r>
          </a:p>
          <a:p>
            <a:r>
              <a:rPr lang="en-US" dirty="0"/>
              <a:t>THIS IS REALLY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14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02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 take only 59% the space we can theoretically fit 169% the processing per operation. With the pipelined model requiring 5 cycles per operation this means that we need to find a 3X faster clock speed on the pipelined model to beat the current best single </a:t>
            </a:r>
            <a:r>
              <a:rPr lang="en-US"/>
              <a:t>cycle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3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Landscape of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66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Convolutional: solves problems like is this an image of a cat</a:t>
            </a:r>
          </a:p>
          <a:p>
            <a:endParaRPr lang="en-US" dirty="0"/>
          </a:p>
          <a:p>
            <a:r>
              <a:rPr lang="en-US" dirty="0"/>
              <a:t>Recurrent neural network. Solves dynamic problems like is this a video of a cat. Especially good at language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7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LSTM networks avoid error by forgetting bad information.</a:t>
            </a:r>
          </a:p>
          <a:p>
            <a:r>
              <a:rPr lang="en-US" dirty="0"/>
              <a:t>Input</a:t>
            </a:r>
          </a:p>
          <a:p>
            <a:r>
              <a:rPr lang="en-US" dirty="0"/>
              <a:t>Forget</a:t>
            </a:r>
          </a:p>
          <a:p>
            <a:r>
              <a:rPr lang="en-US" dirty="0"/>
              <a:t>Proposed Output</a:t>
            </a:r>
          </a:p>
          <a:p>
            <a:r>
              <a:rPr lang="en-US" dirty="0"/>
              <a:t>Memory Candidate</a:t>
            </a:r>
          </a:p>
          <a:p>
            <a:r>
              <a:rPr lang="en-US" dirty="0"/>
              <a:t>Memory Save</a:t>
            </a:r>
          </a:p>
          <a:p>
            <a:r>
              <a:rPr lang="en-US" dirty="0"/>
              <a:t>Final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8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Artificial Intelligence Engines are domain</a:t>
            </a:r>
            <a:r>
              <a:rPr lang="en-US" baseline="0" dirty="0"/>
              <a:t> specific computer architectures for running </a:t>
            </a:r>
            <a:r>
              <a:rPr lang="en-US" baseline="0" dirty="0" err="1"/>
              <a:t>Nueral</a:t>
            </a:r>
            <a:r>
              <a:rPr lang="en-US" baseline="0" dirty="0"/>
              <a:t> network applications</a:t>
            </a:r>
          </a:p>
          <a:p>
            <a:r>
              <a:rPr lang="en-US" baseline="0" dirty="0"/>
              <a:t>Also called:</a:t>
            </a:r>
          </a:p>
          <a:p>
            <a:r>
              <a:rPr lang="en-US" baseline="0" dirty="0"/>
              <a:t> Tensor processing unit,</a:t>
            </a:r>
          </a:p>
          <a:p>
            <a:r>
              <a:rPr lang="en-US" baseline="0" dirty="0"/>
              <a:t> Hardware Neural Network,</a:t>
            </a:r>
          </a:p>
          <a:p>
            <a:r>
              <a:rPr lang="en-US" baseline="0" dirty="0"/>
              <a:t>Neural Network Accelerator,</a:t>
            </a:r>
          </a:p>
          <a:p>
            <a:r>
              <a:rPr lang="en-US" baseline="0" dirty="0"/>
              <a:t>Neural Network Processing Unit,</a:t>
            </a:r>
          </a:p>
          <a:p>
            <a:r>
              <a:rPr lang="en-US" baseline="0" dirty="0"/>
              <a:t>Neural Processor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68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how single and pipelined architectures reuse processor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5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to run CNNs on hardware you need to unroll them</a:t>
            </a:r>
          </a:p>
          <a:p>
            <a:r>
              <a:rPr lang="en-US" dirty="0"/>
              <a:t>Unrolling requires multiplying the number of layers required by the amount of iterations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20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the single cycle model I looked at.</a:t>
            </a:r>
            <a:br>
              <a:rPr lang="en-US" dirty="0"/>
            </a:br>
            <a:r>
              <a:rPr lang="en-US" dirty="0"/>
              <a:t>It carries out the data flow shown in the LSTM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4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research at Stanford has achieved great things, but still, googles CNN processor is over 100X faster.</a:t>
            </a:r>
          </a:p>
          <a:p>
            <a:r>
              <a:rPr lang="en-US" dirty="0"/>
              <a:t>Where can we find speedup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54421-8559-4855-BDF8-EDF3753694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38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4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65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78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741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8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5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01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20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6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10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8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42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23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5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04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ACD8E6-03AF-4DB3-A90D-A02F9DF290A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9BBCA6-569D-4ED9-BA5F-FC8B4A89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22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019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505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80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25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559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4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15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25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1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39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17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858717-B505-474D-9051-60BCE32356B1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09F45A-A1E8-43C8-9403-D8A4F53E9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823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8654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872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127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540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053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79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4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465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905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250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924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5241CF-794B-45A7-9E01-286011191276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78304-940E-40FB-926A-CA003D2A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658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76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914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2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750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07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38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066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06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870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77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763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724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228097-8470-4320-9647-EF2DD297C7D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629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669768" y="2743200"/>
            <a:ext cx="8088313" cy="1087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 sz="2400"/>
            </a:lvl4pPr>
          </a:lstStyle>
          <a:p>
            <a:pPr lvl="0"/>
            <a:r>
              <a:rPr lang="en-US" dirty="0" err="1"/>
              <a:t>Lipsem</a:t>
            </a:r>
            <a:r>
              <a:rPr lang="en-US" dirty="0"/>
              <a:t> Lorem</a:t>
            </a:r>
          </a:p>
          <a:p>
            <a:pPr lvl="0"/>
            <a:endParaRPr lang="en-US" dirty="0"/>
          </a:p>
        </p:txBody>
      </p:sp>
      <p:sp>
        <p:nvSpPr>
          <p:cNvPr id="9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740888" y="3817996"/>
            <a:ext cx="6878320" cy="947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id </a:t>
            </a:r>
            <a:r>
              <a:rPr lang="en-US" dirty="0" err="1"/>
              <a:t>imperdiet</a:t>
            </a:r>
            <a:r>
              <a:rPr lang="en-US" dirty="0"/>
              <a:t> et, </a:t>
            </a:r>
            <a:r>
              <a:rPr lang="en-US" dirty="0" err="1"/>
              <a:t>porttitor</a:t>
            </a:r>
            <a:r>
              <a:rPr lang="en-US" dirty="0"/>
              <a:t> at sem.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malesuada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54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244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669768" y="2743200"/>
            <a:ext cx="8088313" cy="1087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 sz="2400"/>
            </a:lvl4pPr>
          </a:lstStyle>
          <a:p>
            <a:pPr lvl="0"/>
            <a:r>
              <a:rPr lang="en-US" dirty="0" err="1"/>
              <a:t>Lipsem</a:t>
            </a:r>
            <a:r>
              <a:rPr lang="en-US" dirty="0"/>
              <a:t> Lorem</a:t>
            </a:r>
          </a:p>
          <a:p>
            <a:pPr lvl="0"/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740888" y="3817996"/>
            <a:ext cx="6878320" cy="947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id </a:t>
            </a:r>
            <a:r>
              <a:rPr lang="en-US" dirty="0" err="1"/>
              <a:t>imperdiet</a:t>
            </a:r>
            <a:r>
              <a:rPr lang="en-US" dirty="0"/>
              <a:t> et, </a:t>
            </a:r>
            <a:r>
              <a:rPr lang="en-US" dirty="0" err="1"/>
              <a:t>porttitor</a:t>
            </a:r>
            <a:r>
              <a:rPr lang="en-US" dirty="0"/>
              <a:t> at sem.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malesuada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533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669768" y="2743200"/>
            <a:ext cx="8088313" cy="1087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 sz="2400"/>
            </a:lvl4pPr>
          </a:lstStyle>
          <a:p>
            <a:pPr lvl="0"/>
            <a:r>
              <a:rPr lang="en-US" dirty="0" err="1"/>
              <a:t>Lipsem</a:t>
            </a:r>
            <a:r>
              <a:rPr lang="en-US" dirty="0"/>
              <a:t> Lorem</a:t>
            </a:r>
          </a:p>
          <a:p>
            <a:pPr lvl="0"/>
            <a:endParaRPr lang="en-US" dirty="0"/>
          </a:p>
        </p:txBody>
      </p:sp>
      <p:sp>
        <p:nvSpPr>
          <p:cNvPr id="10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740888" y="3817996"/>
            <a:ext cx="6878320" cy="947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id </a:t>
            </a:r>
            <a:r>
              <a:rPr lang="en-US" dirty="0" err="1"/>
              <a:t>imperdiet</a:t>
            </a:r>
            <a:r>
              <a:rPr lang="en-US" dirty="0"/>
              <a:t> et, </a:t>
            </a:r>
            <a:r>
              <a:rPr lang="en-US" dirty="0" err="1"/>
              <a:t>porttitor</a:t>
            </a:r>
            <a:r>
              <a:rPr lang="en-US" dirty="0"/>
              <a:t> at sem.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malesuada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827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669768" y="2743200"/>
            <a:ext cx="8088313" cy="1087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 sz="2400"/>
            </a:lvl4pPr>
          </a:lstStyle>
          <a:p>
            <a:pPr lvl="0"/>
            <a:r>
              <a:rPr lang="en-US" dirty="0" err="1"/>
              <a:t>Lipsem</a:t>
            </a:r>
            <a:r>
              <a:rPr lang="en-US" dirty="0"/>
              <a:t> Lorem</a:t>
            </a:r>
          </a:p>
          <a:p>
            <a:pPr lvl="0"/>
            <a:endParaRPr lang="en-US" dirty="0"/>
          </a:p>
        </p:txBody>
      </p:sp>
      <p:sp>
        <p:nvSpPr>
          <p:cNvPr id="10" name="Content Placeholder 15"/>
          <p:cNvSpPr>
            <a:spLocks noGrp="1"/>
          </p:cNvSpPr>
          <p:nvPr>
            <p:ph sz="quarter" idx="11" hasCustomPrompt="1"/>
          </p:nvPr>
        </p:nvSpPr>
        <p:spPr>
          <a:xfrm>
            <a:off x="740888" y="3817996"/>
            <a:ext cx="6878320" cy="9470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accumsan</a:t>
            </a:r>
            <a:r>
              <a:rPr lang="en-US" dirty="0"/>
              <a:t> id </a:t>
            </a:r>
            <a:r>
              <a:rPr lang="en-US" dirty="0" err="1"/>
              <a:t>imperdiet</a:t>
            </a:r>
            <a:r>
              <a:rPr lang="en-US" dirty="0"/>
              <a:t> et, </a:t>
            </a:r>
            <a:r>
              <a:rPr lang="en-US" dirty="0" err="1"/>
              <a:t>porttitor</a:t>
            </a:r>
            <a:r>
              <a:rPr lang="en-US" dirty="0"/>
              <a:t> at sem.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malesuada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98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5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3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CC1D4-2B87-46AA-830B-D5DA00A918E5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424A8-8638-46AC-9ADB-2B51C6C4B5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68995"/>
            <a:ext cx="12192000" cy="589005"/>
          </a:xfrm>
          <a:prstGeom prst="rect">
            <a:avLst/>
          </a:prstGeom>
          <a:solidFill>
            <a:srgbClr val="C2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4" y="6376450"/>
            <a:ext cx="1685479" cy="3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2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6200000">
            <a:off x="10302241" y="4968240"/>
            <a:ext cx="1889760" cy="1889760"/>
          </a:xfrm>
          <a:prstGeom prst="rtTriangle">
            <a:avLst/>
          </a:prstGeom>
          <a:solidFill>
            <a:srgbClr val="C0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22" y="6007521"/>
            <a:ext cx="996535" cy="6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682" r:id="rId2"/>
    <p:sldLayoutId id="2147483688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5400000">
            <a:off x="0" y="0"/>
            <a:ext cx="1889760" cy="1889760"/>
          </a:xfrm>
          <a:prstGeom prst="rtTriangle">
            <a:avLst/>
          </a:prstGeom>
          <a:solidFill>
            <a:srgbClr val="C0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" y="120380"/>
            <a:ext cx="996535" cy="6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18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349"/>
            <a:ext cx="497840" cy="32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8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18991-67C6-4598-B424-7914F4C74A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03" y="1154401"/>
            <a:ext cx="5690897" cy="5703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349"/>
            <a:ext cx="497840" cy="3201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18" y="4693920"/>
            <a:ext cx="2319718" cy="14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55B72-16D7-4396-B255-A1CD9DE4AA9C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B8CDD-EDF7-4B08-8042-EF530C41F5D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03" y="1154401"/>
            <a:ext cx="5690897" cy="5703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349"/>
            <a:ext cx="497840" cy="3201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18" y="4693920"/>
            <a:ext cx="2319718" cy="14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2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03" y="1154401"/>
            <a:ext cx="5690897" cy="5703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349"/>
            <a:ext cx="497840" cy="3201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18" y="4693920"/>
            <a:ext cx="2319718" cy="14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7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D0AAD-D7F5-4A98-88AF-0F8220207C4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64F4F-86CC-447B-B6E1-BA6536F5206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03" y="1154401"/>
            <a:ext cx="5690897" cy="5703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349"/>
            <a:ext cx="497840" cy="3201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18" y="4693920"/>
            <a:ext cx="2319718" cy="14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5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15947-4138-4335-8098-5349EFD79399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6553-9F18-42D3-80D6-F1EBDCEB88A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03" y="1154401"/>
            <a:ext cx="5690897" cy="5703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349"/>
            <a:ext cx="497840" cy="32013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18" y="4693920"/>
            <a:ext cx="2319718" cy="14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4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031" y="868069"/>
            <a:ext cx="11500539" cy="2387600"/>
          </a:xfrm>
        </p:spPr>
        <p:txBody>
          <a:bodyPr/>
          <a:lstStyle/>
          <a:p>
            <a:r>
              <a:rPr lang="en-US" sz="4000" dirty="0"/>
              <a:t>Creating a Pipelined </a:t>
            </a:r>
            <a:br>
              <a:rPr lang="en-US" sz="4000" dirty="0"/>
            </a:br>
            <a:r>
              <a:rPr lang="en-US" sz="4000" dirty="0"/>
              <a:t>Long Short Term Memory Hardware Processor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8149" y="3592707"/>
            <a:ext cx="1637211" cy="543242"/>
          </a:xfrm>
        </p:spPr>
        <p:txBody>
          <a:bodyPr/>
          <a:lstStyle/>
          <a:p>
            <a:r>
              <a:rPr lang="en-US" dirty="0"/>
              <a:t>Tom Dale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402" y="4135949"/>
            <a:ext cx="2390775" cy="19145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55725" y="5962356"/>
            <a:ext cx="350084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Image:http</a:t>
            </a:r>
            <a:r>
              <a:rPr lang="en-US" sz="800" dirty="0"/>
              <a:t>://www.akite.net/en/news/intelli-tail-artificial-intelligence-for-retail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99" y="4589092"/>
            <a:ext cx="2507117" cy="14613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50" y="4598698"/>
            <a:ext cx="1544010" cy="145920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3771016" y="5319783"/>
            <a:ext cx="1349624" cy="8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020269" y="5315525"/>
            <a:ext cx="1349624" cy="8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63BAF1-96C6-428B-8806-323F137CED0F}"/>
              </a:ext>
            </a:extLst>
          </p:cNvPr>
          <p:cNvSpPr txBox="1"/>
          <p:nvPr/>
        </p:nvSpPr>
        <p:spPr>
          <a:xfrm>
            <a:off x="492180" y="615096"/>
            <a:ext cx="108770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Accelerating Ai</a:t>
            </a:r>
          </a:p>
        </p:txBody>
      </p:sp>
    </p:spTree>
    <p:extLst>
      <p:ext uri="{BB962C8B-B14F-4D97-AF65-F5344CB8AC3E}">
        <p14:creationId xmlns:p14="http://schemas.microsoft.com/office/powerpoint/2010/main" val="39860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A868A6-98D6-41C4-B9E7-5E879EF47906}"/>
              </a:ext>
            </a:extLst>
          </p:cNvPr>
          <p:cNvCxnSpPr/>
          <p:nvPr/>
        </p:nvCxnSpPr>
        <p:spPr>
          <a:xfrm>
            <a:off x="8753856" y="2755971"/>
            <a:ext cx="0" cy="350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981753-3D08-49AF-BA1E-62D602EC85C5}"/>
              </a:ext>
            </a:extLst>
          </p:cNvPr>
          <p:cNvCxnSpPr>
            <a:cxnSpLocks/>
          </p:cNvCxnSpPr>
          <p:nvPr/>
        </p:nvCxnSpPr>
        <p:spPr>
          <a:xfrm>
            <a:off x="9448800" y="2698882"/>
            <a:ext cx="0" cy="3557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1413"/>
            <a:ext cx="9144000" cy="982662"/>
          </a:xfrm>
        </p:spPr>
        <p:txBody>
          <a:bodyPr/>
          <a:lstStyle/>
          <a:p>
            <a:r>
              <a:rPr lang="en-US" dirty="0"/>
              <a:t>Types of Architecture:</a:t>
            </a:r>
            <a:br>
              <a:rPr lang="en-US" dirty="0"/>
            </a:br>
            <a:r>
              <a:rPr lang="en-US" dirty="0"/>
              <a:t>Single Cycle vs. Pipelined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575" t="33532" r="3015" b="7839"/>
          <a:stretch/>
        </p:blipFill>
        <p:spPr>
          <a:xfrm>
            <a:off x="429006" y="2124075"/>
            <a:ext cx="6286500" cy="30575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48256" y="555223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Figure: https://cs.nyu.edu/courses/fall08/V22.0436-001/lecture18.html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16962" y="5182251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Pipelined CPU Design: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F660C3-F1F7-4043-8C2B-48454976DCDB}"/>
              </a:ext>
            </a:extLst>
          </p:cNvPr>
          <p:cNvSpPr/>
          <p:nvPr/>
        </p:nvSpPr>
        <p:spPr>
          <a:xfrm>
            <a:off x="7379208" y="3127248"/>
            <a:ext cx="1336080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FCF869-8D71-4575-A762-41BAE6662E1D}"/>
              </a:ext>
            </a:extLst>
          </p:cNvPr>
          <p:cNvSpPr/>
          <p:nvPr/>
        </p:nvSpPr>
        <p:spPr>
          <a:xfrm>
            <a:off x="8786453" y="3125405"/>
            <a:ext cx="1290234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BB8D8-7F70-46C7-979C-2309322F1441}"/>
              </a:ext>
            </a:extLst>
          </p:cNvPr>
          <p:cNvSpPr/>
          <p:nvPr/>
        </p:nvSpPr>
        <p:spPr>
          <a:xfrm>
            <a:off x="10210802" y="3125405"/>
            <a:ext cx="1389888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89D542-E7FB-4C93-8F3E-8196234AFCE8}"/>
              </a:ext>
            </a:extLst>
          </p:cNvPr>
          <p:cNvSpPr/>
          <p:nvPr/>
        </p:nvSpPr>
        <p:spPr>
          <a:xfrm>
            <a:off x="7379208" y="4733736"/>
            <a:ext cx="1389888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ADCAA9-1220-41B0-9AA2-7D5A5C17470D}"/>
              </a:ext>
            </a:extLst>
          </p:cNvPr>
          <p:cNvSpPr/>
          <p:nvPr/>
        </p:nvSpPr>
        <p:spPr>
          <a:xfrm>
            <a:off x="8074152" y="5175268"/>
            <a:ext cx="1389888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02D205-6443-493E-98A4-D15E52ABAB11}"/>
              </a:ext>
            </a:extLst>
          </p:cNvPr>
          <p:cNvSpPr/>
          <p:nvPr/>
        </p:nvSpPr>
        <p:spPr>
          <a:xfrm>
            <a:off x="8753856" y="5616801"/>
            <a:ext cx="1389888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C6431B-C74E-495E-ACA4-1F8FD55CD02F}"/>
              </a:ext>
            </a:extLst>
          </p:cNvPr>
          <p:cNvSpPr txBox="1"/>
          <p:nvPr/>
        </p:nvSpPr>
        <p:spPr>
          <a:xfrm>
            <a:off x="8715289" y="2359067"/>
            <a:ext cx="197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Cycle Timing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524398-9ADC-4102-8E5C-F97B45D2A545}"/>
              </a:ext>
            </a:extLst>
          </p:cNvPr>
          <p:cNvCxnSpPr/>
          <p:nvPr/>
        </p:nvCxnSpPr>
        <p:spPr>
          <a:xfrm>
            <a:off x="7379208" y="2698882"/>
            <a:ext cx="0" cy="350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ADBDCF-DAB3-4524-B384-1482FC1F4CD8}"/>
              </a:ext>
            </a:extLst>
          </p:cNvPr>
          <p:cNvCxnSpPr/>
          <p:nvPr/>
        </p:nvCxnSpPr>
        <p:spPr>
          <a:xfrm>
            <a:off x="8074152" y="2755971"/>
            <a:ext cx="0" cy="350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F41396-AED6-4EE0-A5B3-94804B96B419}"/>
              </a:ext>
            </a:extLst>
          </p:cNvPr>
          <p:cNvCxnSpPr/>
          <p:nvPr/>
        </p:nvCxnSpPr>
        <p:spPr>
          <a:xfrm>
            <a:off x="10143744" y="2755971"/>
            <a:ext cx="0" cy="350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CE1261-66B8-4CBC-988B-C06C954843F1}"/>
              </a:ext>
            </a:extLst>
          </p:cNvPr>
          <p:cNvSpPr/>
          <p:nvPr/>
        </p:nvSpPr>
        <p:spPr>
          <a:xfrm>
            <a:off x="7242052" y="4059053"/>
            <a:ext cx="3445508" cy="371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52475-49A7-4BB1-A40D-064988AE3D95}"/>
              </a:ext>
            </a:extLst>
          </p:cNvPr>
          <p:cNvSpPr txBox="1"/>
          <p:nvPr/>
        </p:nvSpPr>
        <p:spPr>
          <a:xfrm>
            <a:off x="8829231" y="4062841"/>
            <a:ext cx="174438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Pipelined Timing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A13BF9-840B-4283-82A0-42AF597A72E4}"/>
              </a:ext>
            </a:extLst>
          </p:cNvPr>
          <p:cNvSpPr txBox="1"/>
          <p:nvPr/>
        </p:nvSpPr>
        <p:spPr>
          <a:xfrm>
            <a:off x="7113197" y="405721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T=0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85A72E-B2DE-42BB-BB3C-4967058B87B4}"/>
              </a:ext>
            </a:extLst>
          </p:cNvPr>
          <p:cNvSpPr txBox="1"/>
          <p:nvPr/>
        </p:nvSpPr>
        <p:spPr>
          <a:xfrm>
            <a:off x="7113197" y="244196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T=0</a:t>
            </a:r>
          </a:p>
        </p:txBody>
      </p:sp>
    </p:spTree>
    <p:extLst>
      <p:ext uri="{BB962C8B-B14F-4D97-AF65-F5344CB8AC3E}">
        <p14:creationId xmlns:p14="http://schemas.microsoft.com/office/powerpoint/2010/main" val="3673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E002-D117-4B82-BB7E-EFC127A67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8904" y="2859723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Pipelined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Long Short Term Memory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Hardware Processor</a:t>
            </a: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00B033FC-DE00-4A97-A0F9-5965D5E48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48" y="2709355"/>
            <a:ext cx="914400" cy="914400"/>
          </a:xfrm>
          <a:prstGeom prst="rect">
            <a:avLst/>
          </a:prstGeom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7AE1E652-87A7-49D6-8A72-00459852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48" y="4332923"/>
            <a:ext cx="914400" cy="914400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614F4E38-A753-45C1-BA39-AD806BBDD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48" y="9831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5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085850"/>
            <a:ext cx="9144000" cy="865187"/>
          </a:xfrm>
        </p:spPr>
        <p:txBody>
          <a:bodyPr/>
          <a:lstStyle/>
          <a:p>
            <a:pPr algn="l"/>
            <a:r>
              <a:rPr lang="en-US" dirty="0"/>
              <a:t>Google reports that over a third of its neural network applications use Recurrent Neural Networks [1]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9562" y="141288"/>
            <a:ext cx="11572875" cy="915987"/>
          </a:xfrm>
        </p:spPr>
        <p:txBody>
          <a:bodyPr/>
          <a:lstStyle/>
          <a:p>
            <a:r>
              <a:rPr lang="en-US" sz="5400" dirty="0"/>
              <a:t>Industry Has Focused on CNN Hardware</a:t>
            </a:r>
          </a:p>
        </p:txBody>
      </p:sp>
      <p:sp>
        <p:nvSpPr>
          <p:cNvPr id="5" name="Oval 4"/>
          <p:cNvSpPr/>
          <p:nvPr/>
        </p:nvSpPr>
        <p:spPr>
          <a:xfrm>
            <a:off x="2548308" y="4677919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>
            <a:stCxn id="5" idx="6"/>
            <a:endCxn id="7" idx="1"/>
          </p:cNvCxnSpPr>
          <p:nvPr/>
        </p:nvCxnSpPr>
        <p:spPr>
          <a:xfrm flipV="1">
            <a:off x="3186483" y="4973539"/>
            <a:ext cx="796730" cy="2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83213" y="4819650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3466" y="484254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3"/>
            <a:endCxn id="5" idx="2"/>
          </p:cNvCxnSpPr>
          <p:nvPr/>
        </p:nvCxnSpPr>
        <p:spPr>
          <a:xfrm>
            <a:off x="1657662" y="4996438"/>
            <a:ext cx="890646" cy="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2172335" y="4267200"/>
            <a:ext cx="1434905" cy="590550"/>
          </a:xfrm>
          <a:custGeom>
            <a:avLst/>
            <a:gdLst>
              <a:gd name="connsiteX0" fmla="*/ 961390 w 1434905"/>
              <a:gd name="connsiteY0" fmla="*/ 546100 h 590550"/>
              <a:gd name="connsiteX1" fmla="*/ 1348740 w 1434905"/>
              <a:gd name="connsiteY1" fmla="*/ 457200 h 590550"/>
              <a:gd name="connsiteX2" fmla="*/ 1380490 w 1434905"/>
              <a:gd name="connsiteY2" fmla="*/ 139700 h 590550"/>
              <a:gd name="connsiteX3" fmla="*/ 720090 w 1434905"/>
              <a:gd name="connsiteY3" fmla="*/ 0 h 590550"/>
              <a:gd name="connsiteX4" fmla="*/ 72390 w 1434905"/>
              <a:gd name="connsiteY4" fmla="*/ 139700 h 590550"/>
              <a:gd name="connsiteX5" fmla="*/ 53340 w 1434905"/>
              <a:gd name="connsiteY5" fmla="*/ 495300 h 590550"/>
              <a:gd name="connsiteX6" fmla="*/ 408940 w 1434905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4905" h="590550">
                <a:moveTo>
                  <a:pt x="961390" y="546100"/>
                </a:moveTo>
                <a:cubicBezTo>
                  <a:pt x="1120140" y="535516"/>
                  <a:pt x="1278890" y="524933"/>
                  <a:pt x="1348740" y="457200"/>
                </a:cubicBezTo>
                <a:cubicBezTo>
                  <a:pt x="1418590" y="389467"/>
                  <a:pt x="1485265" y="215900"/>
                  <a:pt x="1380490" y="139700"/>
                </a:cubicBezTo>
                <a:cubicBezTo>
                  <a:pt x="1275715" y="63500"/>
                  <a:pt x="938107" y="0"/>
                  <a:pt x="720090" y="0"/>
                </a:cubicBezTo>
                <a:cubicBezTo>
                  <a:pt x="502073" y="0"/>
                  <a:pt x="183515" y="57150"/>
                  <a:pt x="72390" y="139700"/>
                </a:cubicBezTo>
                <a:cubicBezTo>
                  <a:pt x="-38735" y="222250"/>
                  <a:pt x="-2752" y="420158"/>
                  <a:pt x="53340" y="495300"/>
                </a:cubicBezTo>
                <a:cubicBezTo>
                  <a:pt x="109432" y="570442"/>
                  <a:pt x="306282" y="541867"/>
                  <a:pt x="408940" y="5905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10" idx="6"/>
          </p:cNvCxnSpPr>
          <p:nvPr/>
        </p:nvCxnSpPr>
        <p:spPr>
          <a:xfrm>
            <a:off x="2416969" y="4819650"/>
            <a:ext cx="164306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02113" y="2215575"/>
            <a:ext cx="9611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Running Neural Networks on most convolutional neural network processors</a:t>
            </a:r>
          </a:p>
          <a:p>
            <a:r>
              <a:rPr lang="en-US" sz="2400" dirty="0"/>
              <a:t> require unfolding</a:t>
            </a:r>
          </a:p>
        </p:txBody>
      </p:sp>
      <p:sp>
        <p:nvSpPr>
          <p:cNvPr id="19" name="Oval 18"/>
          <p:cNvSpPr/>
          <p:nvPr/>
        </p:nvSpPr>
        <p:spPr>
          <a:xfrm>
            <a:off x="6929045" y="4654450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201636" y="4819079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53964" y="4819080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3"/>
            <a:endCxn id="19" idx="2"/>
          </p:cNvCxnSpPr>
          <p:nvPr/>
        </p:nvCxnSpPr>
        <p:spPr>
          <a:xfrm>
            <a:off x="6428160" y="4972969"/>
            <a:ext cx="500885" cy="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927836" y="4653879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844089" y="4653879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0386857" y="4653879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64133" y="4588919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</a:t>
            </a:r>
          </a:p>
        </p:txBody>
      </p:sp>
      <p:cxnSp>
        <p:nvCxnSpPr>
          <p:cNvPr id="35" name="Straight Arrow Connector 34"/>
          <p:cNvCxnSpPr>
            <a:stCxn id="19" idx="6"/>
            <a:endCxn id="30" idx="2"/>
          </p:cNvCxnSpPr>
          <p:nvPr/>
        </p:nvCxnSpPr>
        <p:spPr>
          <a:xfrm flipV="1">
            <a:off x="7567220" y="4972967"/>
            <a:ext cx="360616" cy="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6"/>
            <a:endCxn id="31" idx="2"/>
          </p:cNvCxnSpPr>
          <p:nvPr/>
        </p:nvCxnSpPr>
        <p:spPr>
          <a:xfrm>
            <a:off x="8566011" y="4972967"/>
            <a:ext cx="27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6"/>
            <a:endCxn id="21" idx="1"/>
          </p:cNvCxnSpPr>
          <p:nvPr/>
        </p:nvCxnSpPr>
        <p:spPr>
          <a:xfrm>
            <a:off x="11025032" y="4972967"/>
            <a:ext cx="176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Arrow 41"/>
          <p:cNvSpPr/>
          <p:nvPr/>
        </p:nvSpPr>
        <p:spPr>
          <a:xfrm>
            <a:off x="4979171" y="4603327"/>
            <a:ext cx="651464" cy="7392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376283" y="3775554"/>
            <a:ext cx="293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Unfolded RNN: </a:t>
            </a:r>
            <a:r>
              <a:rPr lang="en-US" u="sng" dirty="0"/>
              <a:t>INNEFFICIENT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78624" y="377577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3545241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384" y="484632"/>
            <a:ext cx="4543425" cy="1339707"/>
          </a:xfrm>
        </p:spPr>
        <p:txBody>
          <a:bodyPr/>
          <a:lstStyle/>
          <a:p>
            <a:r>
              <a:rPr lang="en-US" sz="4400" dirty="0"/>
              <a:t>Single cycle Model LSTM Processor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45" y="274731"/>
            <a:ext cx="4705350" cy="59630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A6A75-9666-4815-A9FC-8855D819C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48" y="2135593"/>
            <a:ext cx="4181876" cy="352610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111AF03-4C9B-462E-BDCA-F9602253A313}"/>
              </a:ext>
            </a:extLst>
          </p:cNvPr>
          <p:cNvSpPr/>
          <p:nvPr/>
        </p:nvSpPr>
        <p:spPr>
          <a:xfrm>
            <a:off x="5253809" y="2926080"/>
            <a:ext cx="1101451" cy="157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5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41413"/>
            <a:ext cx="9144000" cy="982662"/>
          </a:xfrm>
        </p:spPr>
        <p:txBody>
          <a:bodyPr/>
          <a:lstStyle/>
          <a:p>
            <a:r>
              <a:rPr lang="en-US" dirty="0"/>
              <a:t>LSTM Network Processors need more work…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84" y="2516188"/>
            <a:ext cx="11951208" cy="1093787"/>
          </a:xfrm>
        </p:spPr>
        <p:txBody>
          <a:bodyPr/>
          <a:lstStyle/>
          <a:p>
            <a:pPr algn="l"/>
            <a:r>
              <a:rPr lang="en-US" dirty="0"/>
              <a:t>Current best known LSTM processor: “ESE” can run 282 Giga operations-per-second (GOPS)[3].</a:t>
            </a:r>
          </a:p>
          <a:p>
            <a:pPr algn="l"/>
            <a:r>
              <a:rPr lang="en-US" dirty="0"/>
              <a:t>Not fast enough for production when Google’s TPU achieves 92,000 GOPS[1]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C2F00-D238-4B2C-8D3F-BA672CA7DE15}"/>
              </a:ext>
            </a:extLst>
          </p:cNvPr>
          <p:cNvSpPr txBox="1"/>
          <p:nvPr/>
        </p:nvSpPr>
        <p:spPr>
          <a:xfrm>
            <a:off x="4929847" y="4306824"/>
            <a:ext cx="23323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63621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EF81A-6879-4002-B25D-76A065AE1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527" y="0"/>
            <a:ext cx="4705350" cy="59630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9197C2-E3D4-4A71-9CCB-BAE071813EC1}"/>
              </a:ext>
            </a:extLst>
          </p:cNvPr>
          <p:cNvSpPr/>
          <p:nvPr/>
        </p:nvSpPr>
        <p:spPr>
          <a:xfrm>
            <a:off x="4132118" y="3138501"/>
            <a:ext cx="2427732" cy="135167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0D1DFA-1A4A-4966-A2E4-322C85371E2F}"/>
              </a:ext>
            </a:extLst>
          </p:cNvPr>
          <p:cNvSpPr/>
          <p:nvPr/>
        </p:nvSpPr>
        <p:spPr>
          <a:xfrm>
            <a:off x="4138214" y="1665640"/>
            <a:ext cx="2427732" cy="135167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EC8A2E-C36A-4D30-8A90-D929A6F1D213}"/>
              </a:ext>
            </a:extLst>
          </p:cNvPr>
          <p:cNvSpPr/>
          <p:nvPr/>
        </p:nvSpPr>
        <p:spPr>
          <a:xfrm>
            <a:off x="4132118" y="225457"/>
            <a:ext cx="2569464" cy="135167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08885-D250-4479-B86C-21476A935B7C}"/>
              </a:ext>
            </a:extLst>
          </p:cNvPr>
          <p:cNvSpPr/>
          <p:nvPr/>
        </p:nvSpPr>
        <p:spPr>
          <a:xfrm>
            <a:off x="4132118" y="4611363"/>
            <a:ext cx="2569464" cy="1351678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CC30-A214-4454-94DA-7963CF89ED7B}"/>
              </a:ext>
            </a:extLst>
          </p:cNvPr>
          <p:cNvSpPr/>
          <p:nvPr/>
        </p:nvSpPr>
        <p:spPr>
          <a:xfrm>
            <a:off x="6728633" y="1188309"/>
            <a:ext cx="1679248" cy="3040270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3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2074"/>
            <a:ext cx="9144000" cy="982662"/>
          </a:xfrm>
        </p:spPr>
        <p:txBody>
          <a:bodyPr/>
          <a:lstStyle/>
          <a:p>
            <a:r>
              <a:rPr lang="en-US" dirty="0"/>
              <a:t>Pipelined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14CE2A-F20E-4E10-87FC-0738EDB3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36" y="1344736"/>
            <a:ext cx="8029128" cy="48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58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9517"/>
            <a:ext cx="9144000" cy="1115740"/>
          </a:xfrm>
        </p:spPr>
        <p:txBody>
          <a:bodyPr/>
          <a:lstStyle/>
          <a:p>
            <a:r>
              <a:rPr lang="en-US" dirty="0"/>
              <a:t>Pipelined Data Timing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99" y="2193077"/>
            <a:ext cx="7636002" cy="35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92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8174F42-738E-4409-8549-BAB3CB446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582" y="581746"/>
            <a:ext cx="5412509" cy="5252125"/>
          </a:xfrm>
        </p:spPr>
        <p:txBody>
          <a:bodyPr/>
          <a:lstStyle/>
          <a:p>
            <a:r>
              <a:rPr lang="en-US" sz="3600" dirty="0"/>
              <a:t>Implementation:</a:t>
            </a:r>
            <a:endParaRPr lang="en-US" sz="2800" dirty="0"/>
          </a:p>
          <a:p>
            <a:pPr algn="l"/>
            <a:r>
              <a:rPr lang="en-US" dirty="0"/>
              <a:t>Used a Field Programmable Gate Array (FPGA) to build designs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Programmed using VHDL hardware description language.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Tested using </a:t>
            </a:r>
            <a:r>
              <a:rPr lang="en-US" dirty="0" err="1"/>
              <a:t>Vivado</a:t>
            </a:r>
            <a:r>
              <a:rPr lang="en-US" dirty="0"/>
              <a:t> XDE toolkit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Abstracted I/O and nonlinear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297C0-B6E8-4A76-AE72-A4D4B5C324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01"/>
            <a:ext cx="5482749" cy="518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14B2DA-574D-4540-909D-F8CEA6567C98}"/>
              </a:ext>
            </a:extLst>
          </p:cNvPr>
          <p:cNvSpPr/>
          <p:nvPr/>
        </p:nvSpPr>
        <p:spPr>
          <a:xfrm>
            <a:off x="7407029" y="5688585"/>
            <a:ext cx="3229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NEXYS 4 DDR FPGA used</a:t>
            </a:r>
          </a:p>
        </p:txBody>
      </p:sp>
    </p:spTree>
    <p:extLst>
      <p:ext uri="{BB962C8B-B14F-4D97-AF65-F5344CB8AC3E}">
        <p14:creationId xmlns:p14="http://schemas.microsoft.com/office/powerpoint/2010/main" val="3902242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37B9-BC0E-44D1-806D-8368DE243A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0972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E002-D117-4B82-BB7E-EFC127A67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8904" y="2859723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Pipelined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Long Short Term Memory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Hardware Processor</a:t>
            </a:r>
          </a:p>
        </p:txBody>
      </p:sp>
    </p:spTree>
    <p:extLst>
      <p:ext uri="{BB962C8B-B14F-4D97-AF65-F5344CB8AC3E}">
        <p14:creationId xmlns:p14="http://schemas.microsoft.com/office/powerpoint/2010/main" val="148074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63BA-6A29-4F6B-9F11-9105C40A9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376A5-113F-4383-90E8-3933057A3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" t="12092" r="1355" b="12399"/>
          <a:stretch/>
        </p:blipFill>
        <p:spPr>
          <a:xfrm>
            <a:off x="-71828" y="3603031"/>
            <a:ext cx="11870252" cy="2460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52CC1-438C-4AF8-BC21-4DE6FAF936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0"/>
          <a:stretch/>
        </p:blipFill>
        <p:spPr>
          <a:xfrm>
            <a:off x="64776" y="246700"/>
            <a:ext cx="12192000" cy="339047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32FCDD6-4DC8-4462-8F9A-B5DE12BA1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4960" y="2757360"/>
            <a:ext cx="5409644" cy="617569"/>
          </a:xfrm>
        </p:spPr>
        <p:txBody>
          <a:bodyPr/>
          <a:lstStyle/>
          <a:p>
            <a:r>
              <a:rPr lang="en-US" sz="2800" dirty="0"/>
              <a:t>Single Cycle Model: 1225 Logic Cells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222EEF-7444-4517-809B-5C240919EAFA}"/>
              </a:ext>
            </a:extLst>
          </p:cNvPr>
          <p:cNvSpPr/>
          <p:nvPr/>
        </p:nvSpPr>
        <p:spPr>
          <a:xfrm>
            <a:off x="523113" y="3738065"/>
            <a:ext cx="4871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Pipelined Model: 728 Logic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FFCEF-F283-42CE-B258-C604179A0691}"/>
              </a:ext>
            </a:extLst>
          </p:cNvPr>
          <p:cNvSpPr txBox="1"/>
          <p:nvPr/>
        </p:nvSpPr>
        <p:spPr>
          <a:xfrm>
            <a:off x="4285418" y="330081"/>
            <a:ext cx="375071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Size Comparisons:</a:t>
            </a:r>
          </a:p>
        </p:txBody>
      </p:sp>
    </p:spTree>
    <p:extLst>
      <p:ext uri="{BB962C8B-B14F-4D97-AF65-F5344CB8AC3E}">
        <p14:creationId xmlns:p14="http://schemas.microsoft.com/office/powerpoint/2010/main" val="417944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AACBD5-9C93-4289-9AAD-6A3408779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488"/>
            <a:ext cx="9144000" cy="4946904"/>
          </a:xfrm>
        </p:spPr>
        <p:txBody>
          <a:bodyPr/>
          <a:lstStyle/>
          <a:p>
            <a:r>
              <a:rPr lang="en-US" sz="4400" dirty="0"/>
              <a:t>Problems!</a:t>
            </a:r>
          </a:p>
          <a:p>
            <a:endParaRPr lang="en-US" sz="1800" dirty="0"/>
          </a:p>
          <a:p>
            <a:pPr algn="l"/>
            <a:r>
              <a:rPr lang="en-US" sz="3200" dirty="0"/>
              <a:t>Speed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Both clock Cycles measured at 100 MHz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NEXYS 4 DDR max clock cycle is 100 MHz</a:t>
            </a:r>
          </a:p>
          <a:p>
            <a:pPr algn="l"/>
            <a:r>
              <a:rPr lang="en-US" sz="3200" dirty="0"/>
              <a:t>Power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 Power: Single Cycle-&gt;41w	  Pipelined Model-&gt;48w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Abstraction of non linear functions and I/O design made power consumption data unreliable. </a:t>
            </a:r>
          </a:p>
        </p:txBody>
      </p:sp>
    </p:spTree>
    <p:extLst>
      <p:ext uri="{BB962C8B-B14F-4D97-AF65-F5344CB8AC3E}">
        <p14:creationId xmlns:p14="http://schemas.microsoft.com/office/powerpoint/2010/main" val="2477811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1DC167B-43B6-471C-8239-8A0A8451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7947" y="4612799"/>
            <a:ext cx="9976104" cy="616009"/>
          </a:xfrm>
        </p:spPr>
        <p:txBody>
          <a:bodyPr/>
          <a:lstStyle/>
          <a:p>
            <a:r>
              <a:rPr lang="en-US" dirty="0"/>
              <a:t>Pipelined model needs speeds at least 2.95X of the standard single</a:t>
            </a:r>
          </a:p>
          <a:p>
            <a:r>
              <a:rPr lang="en-US" dirty="0"/>
              <a:t>assuming power consumption is similar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BDD9D-2D85-4E3F-AF9E-58DB7DE44473}"/>
              </a:ext>
            </a:extLst>
          </p:cNvPr>
          <p:cNvSpPr txBox="1"/>
          <p:nvPr/>
        </p:nvSpPr>
        <p:spPr>
          <a:xfrm>
            <a:off x="4401529" y="365760"/>
            <a:ext cx="3388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Future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12D5B-3245-4811-872E-84D15D05587E}"/>
              </a:ext>
            </a:extLst>
          </p:cNvPr>
          <p:cNvSpPr txBox="1"/>
          <p:nvPr/>
        </p:nvSpPr>
        <p:spPr>
          <a:xfrm>
            <a:off x="1911096" y="1426464"/>
            <a:ext cx="875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implementation on FPGA board with faster clock cycle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implement nonlinear functions and I/O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designs to actually process LSTM applications to prove functionality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17F27-C963-4A66-B7BD-51E4CA2BB133}"/>
              </a:ext>
            </a:extLst>
          </p:cNvPr>
          <p:cNvSpPr txBox="1"/>
          <p:nvPr/>
        </p:nvSpPr>
        <p:spPr>
          <a:xfrm>
            <a:off x="2031181" y="308531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88F6D-9E2B-4AF9-8EBF-52F9BD191AD1}"/>
              </a:ext>
            </a:extLst>
          </p:cNvPr>
          <p:cNvSpPr txBox="1"/>
          <p:nvPr/>
        </p:nvSpPr>
        <p:spPr>
          <a:xfrm>
            <a:off x="4379408" y="305966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169%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65F218-70B1-498E-8167-D6826DFEFD6C}"/>
              </a:ext>
            </a:extLst>
          </p:cNvPr>
          <p:cNvSpPr txBox="1"/>
          <p:nvPr/>
        </p:nvSpPr>
        <p:spPr>
          <a:xfrm>
            <a:off x="8387642" y="3032501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5A4AA3-95BE-465E-B47B-87FBF30BF5DE}"/>
                  </a:ext>
                </a:extLst>
              </p:cNvPr>
              <p:cNvSpPr txBox="1"/>
              <p:nvPr/>
            </p:nvSpPr>
            <p:spPr>
              <a:xfrm>
                <a:off x="8668038" y="2954211"/>
                <a:ext cx="1492781" cy="849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𝑜𝑝𝑒𝑟𝑎𝑡𝑖𝑜𝑛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5A4AA3-95BE-465E-B47B-87FBF30B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038" y="2954211"/>
                <a:ext cx="1492781" cy="849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F798D3-9870-4F28-B3A8-154781E9C074}"/>
                  </a:ext>
                </a:extLst>
              </p:cNvPr>
              <p:cNvSpPr txBox="1"/>
              <p:nvPr/>
            </p:nvSpPr>
            <p:spPr>
              <a:xfrm>
                <a:off x="5141151" y="3039020"/>
                <a:ext cx="1869101" cy="849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𝑡h𝑟𝑜𝑢𝑔h𝑝𝑢𝑡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𝑜𝑝𝑒𝑟𝑎𝑡𝑖𝑜𝑛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F798D3-9870-4F28-B3A8-154781E9C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151" y="3039020"/>
                <a:ext cx="1869101" cy="8495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1DE024-6996-4254-AAAC-CA6C9DB1BA78}"/>
                  </a:ext>
                </a:extLst>
              </p:cNvPr>
              <p:cNvSpPr txBox="1"/>
              <p:nvPr/>
            </p:nvSpPr>
            <p:spPr>
              <a:xfrm>
                <a:off x="2559807" y="2981377"/>
                <a:ext cx="5763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𝑙𝑜𝑔𝑖𝑐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1DE024-6996-4254-AAAC-CA6C9DB1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807" y="2981377"/>
                <a:ext cx="57637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354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025" y="21113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[1] </a:t>
            </a:r>
            <a:r>
              <a:rPr lang="en-US" dirty="0" err="1"/>
              <a:t>Jouppi</a:t>
            </a:r>
            <a:r>
              <a:rPr lang="en-US" dirty="0"/>
              <a:t>, Norman P., et al. "In-datacenter performance analysis of a tensor processing unit." </a:t>
            </a:r>
            <a:r>
              <a:rPr lang="en-US" i="1" dirty="0"/>
              <a:t>Computer Architecture (ISCA), 2017 ACM/IEEE 44th Annual International Symposium on</a:t>
            </a:r>
            <a:r>
              <a:rPr lang="en-US" dirty="0"/>
              <a:t>. IEEE, 201</a:t>
            </a:r>
          </a:p>
          <a:p>
            <a:pPr algn="l"/>
            <a:r>
              <a:rPr lang="en-US" dirty="0"/>
              <a:t>[2]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Patrice Simard, and Paolo </a:t>
            </a:r>
            <a:r>
              <a:rPr lang="en-US" dirty="0" err="1"/>
              <a:t>Frasconi</a:t>
            </a:r>
            <a:r>
              <a:rPr lang="en-US" dirty="0"/>
              <a:t>. Learning long-term dependencies with gradient descent is difficult. IEEE transactions on neural networks, 5(2):157–166, 1994. 7.</a:t>
            </a:r>
          </a:p>
          <a:p>
            <a:pPr algn="l"/>
            <a:r>
              <a:rPr lang="en-US" dirty="0"/>
              <a:t>[3] Song Han, </a:t>
            </a:r>
            <a:r>
              <a:rPr lang="en-US" dirty="0" err="1"/>
              <a:t>Junlong</a:t>
            </a:r>
            <a:r>
              <a:rPr lang="en-US" dirty="0"/>
              <a:t> Kang, </a:t>
            </a:r>
            <a:r>
              <a:rPr lang="en-US" dirty="0" err="1"/>
              <a:t>Huizi</a:t>
            </a:r>
            <a:r>
              <a:rPr lang="en-US" dirty="0"/>
              <a:t> Mao, </a:t>
            </a:r>
            <a:r>
              <a:rPr lang="en-US" dirty="0" err="1"/>
              <a:t>Yiming</a:t>
            </a:r>
            <a:r>
              <a:rPr lang="en-US" dirty="0"/>
              <a:t> Hu, Xin Li, </a:t>
            </a:r>
            <a:r>
              <a:rPr lang="en-US" dirty="0" err="1"/>
              <a:t>Yubin</a:t>
            </a:r>
            <a:r>
              <a:rPr lang="en-US" dirty="0"/>
              <a:t> Li, </a:t>
            </a:r>
            <a:r>
              <a:rPr lang="en-US" dirty="0" err="1"/>
              <a:t>Dongliang</a:t>
            </a:r>
            <a:r>
              <a:rPr lang="en-US" dirty="0"/>
              <a:t> </a:t>
            </a:r>
            <a:r>
              <a:rPr lang="en-US" dirty="0" err="1"/>
              <a:t>Xie</a:t>
            </a:r>
            <a:r>
              <a:rPr lang="en-US" dirty="0"/>
              <a:t>, Hong Luo, Song Yao, Yu Wang, et al. Ese: Efficient speech recognition engine with sparse </a:t>
            </a:r>
            <a:r>
              <a:rPr lang="en-US" dirty="0" err="1"/>
              <a:t>lstm</a:t>
            </a:r>
            <a:r>
              <a:rPr lang="en-US" dirty="0"/>
              <a:t> on </a:t>
            </a:r>
            <a:r>
              <a:rPr lang="en-US" dirty="0" err="1"/>
              <a:t>fpga</a:t>
            </a:r>
            <a:r>
              <a:rPr lang="en-US" dirty="0"/>
              <a:t>. In Proceedings of the 2017 ACM/SIGDA International Symposium on </a:t>
            </a:r>
            <a:r>
              <a:rPr lang="en-US" dirty="0" err="1"/>
              <a:t>FieldProgrammable</a:t>
            </a:r>
            <a:r>
              <a:rPr lang="en-US" dirty="0"/>
              <a:t> Gate Arrays, pages 75–84. ACM, 2017.</a:t>
            </a:r>
          </a:p>
        </p:txBody>
      </p:sp>
    </p:spTree>
    <p:extLst>
      <p:ext uri="{BB962C8B-B14F-4D97-AF65-F5344CB8AC3E}">
        <p14:creationId xmlns:p14="http://schemas.microsoft.com/office/powerpoint/2010/main" val="180350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5333" y="204913"/>
            <a:ext cx="11868912" cy="5958143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79863" y="1320940"/>
            <a:ext cx="10044031" cy="438225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88612" y="2339890"/>
            <a:ext cx="5892748" cy="28904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12753" y="3560258"/>
            <a:ext cx="4677394" cy="1581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51241" y="2216039"/>
            <a:ext cx="3870300" cy="244160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81628" y="407635"/>
            <a:ext cx="5461204" cy="807660"/>
          </a:xfrm>
        </p:spPr>
        <p:txBody>
          <a:bodyPr/>
          <a:lstStyle/>
          <a:p>
            <a:r>
              <a:rPr lang="en-US" sz="4000" dirty="0"/>
              <a:t>Artificial Intelligence (Ai)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64512" y="1198024"/>
            <a:ext cx="5965371" cy="1141866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Artificial Neural Network (ANN)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9135" y="3429000"/>
            <a:ext cx="4214513" cy="61274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Convolutional Neural Networks(CNN)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95762" y="2785202"/>
            <a:ext cx="6261462" cy="69015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Recurrent Neural Network (RNN)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62038" y="4401479"/>
            <a:ext cx="3578824" cy="74069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Long Short Term Memory Network (LSTM)</a:t>
            </a:r>
          </a:p>
        </p:txBody>
      </p:sp>
    </p:spTree>
    <p:extLst>
      <p:ext uri="{BB962C8B-B14F-4D97-AF65-F5344CB8AC3E}">
        <p14:creationId xmlns:p14="http://schemas.microsoft.com/office/powerpoint/2010/main" val="274575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300" y="696474"/>
            <a:ext cx="4067175" cy="569912"/>
          </a:xfrm>
        </p:spPr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121450" y="696474"/>
            <a:ext cx="4067175" cy="56991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Recurrent Neural Network</a:t>
            </a:r>
          </a:p>
        </p:txBody>
      </p:sp>
      <p:sp>
        <p:nvSpPr>
          <p:cNvPr id="6" name="Oval 5"/>
          <p:cNvSpPr/>
          <p:nvPr/>
        </p:nvSpPr>
        <p:spPr>
          <a:xfrm>
            <a:off x="2043056" y="1509066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290831" y="1509065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43056" y="2785416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290831" y="2785415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91387" y="3312263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6" idx="6"/>
            <a:endCxn id="7" idx="2"/>
          </p:cNvCxnSpPr>
          <p:nvPr/>
        </p:nvCxnSpPr>
        <p:spPr>
          <a:xfrm flipV="1">
            <a:off x="2681231" y="1828153"/>
            <a:ext cx="609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5"/>
            <a:endCxn id="10" idx="1"/>
          </p:cNvCxnSpPr>
          <p:nvPr/>
        </p:nvCxnSpPr>
        <p:spPr>
          <a:xfrm>
            <a:off x="2587772" y="2053782"/>
            <a:ext cx="796518" cy="825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7"/>
            <a:endCxn id="7" idx="3"/>
          </p:cNvCxnSpPr>
          <p:nvPr/>
        </p:nvCxnSpPr>
        <p:spPr>
          <a:xfrm flipV="1">
            <a:off x="2587772" y="2053781"/>
            <a:ext cx="796518" cy="82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6"/>
            <a:endCxn id="10" idx="2"/>
          </p:cNvCxnSpPr>
          <p:nvPr/>
        </p:nvCxnSpPr>
        <p:spPr>
          <a:xfrm flipV="1">
            <a:off x="2681231" y="3104503"/>
            <a:ext cx="609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91387" y="4022590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71365" y="3990933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8577633" y="3115819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>
            <a:stCxn id="41" idx="6"/>
            <a:endCxn id="55" idx="1"/>
          </p:cNvCxnSpPr>
          <p:nvPr/>
        </p:nvCxnSpPr>
        <p:spPr>
          <a:xfrm>
            <a:off x="9215808" y="3434907"/>
            <a:ext cx="1364144" cy="6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579952" y="3287275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112791" y="328044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2007855" y="3753995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255630" y="3753994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007855" y="5030345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255630" y="5030344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71365" y="3237860"/>
            <a:ext cx="638175" cy="63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62" idx="5"/>
            <a:endCxn id="60" idx="2"/>
          </p:cNvCxnSpPr>
          <p:nvPr/>
        </p:nvCxnSpPr>
        <p:spPr>
          <a:xfrm>
            <a:off x="1316081" y="3782576"/>
            <a:ext cx="691774" cy="1566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7" idx="6"/>
            <a:endCxn id="58" idx="2"/>
          </p:cNvCxnSpPr>
          <p:nvPr/>
        </p:nvCxnSpPr>
        <p:spPr>
          <a:xfrm flipV="1">
            <a:off x="2646030" y="4073082"/>
            <a:ext cx="609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5"/>
            <a:endCxn id="61" idx="1"/>
          </p:cNvCxnSpPr>
          <p:nvPr/>
        </p:nvCxnSpPr>
        <p:spPr>
          <a:xfrm>
            <a:off x="2552571" y="4298711"/>
            <a:ext cx="796518" cy="825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0" idx="7"/>
            <a:endCxn id="58" idx="3"/>
          </p:cNvCxnSpPr>
          <p:nvPr/>
        </p:nvCxnSpPr>
        <p:spPr>
          <a:xfrm flipV="1">
            <a:off x="2552571" y="4298710"/>
            <a:ext cx="796518" cy="82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6"/>
            <a:endCxn id="61" idx="2"/>
          </p:cNvCxnSpPr>
          <p:nvPr/>
        </p:nvCxnSpPr>
        <p:spPr>
          <a:xfrm flipV="1">
            <a:off x="2646030" y="5349432"/>
            <a:ext cx="609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2" idx="6"/>
            <a:endCxn id="57" idx="2"/>
          </p:cNvCxnSpPr>
          <p:nvPr/>
        </p:nvCxnSpPr>
        <p:spPr>
          <a:xfrm>
            <a:off x="1409540" y="3556948"/>
            <a:ext cx="598315" cy="516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6"/>
            <a:endCxn id="9" idx="2"/>
          </p:cNvCxnSpPr>
          <p:nvPr/>
        </p:nvCxnSpPr>
        <p:spPr>
          <a:xfrm flipV="1">
            <a:off x="1409540" y="3104504"/>
            <a:ext cx="633516" cy="45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62" idx="7"/>
            <a:endCxn id="6" idx="2"/>
          </p:cNvCxnSpPr>
          <p:nvPr/>
        </p:nvCxnSpPr>
        <p:spPr>
          <a:xfrm flipV="1">
            <a:off x="1316081" y="1828154"/>
            <a:ext cx="726975" cy="150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7" idx="7"/>
            <a:endCxn id="10" idx="3"/>
          </p:cNvCxnSpPr>
          <p:nvPr/>
        </p:nvCxnSpPr>
        <p:spPr>
          <a:xfrm flipV="1">
            <a:off x="2552571" y="3330131"/>
            <a:ext cx="831719" cy="51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0" idx="7"/>
            <a:endCxn id="10" idx="3"/>
          </p:cNvCxnSpPr>
          <p:nvPr/>
        </p:nvCxnSpPr>
        <p:spPr>
          <a:xfrm flipV="1">
            <a:off x="2552571" y="3330131"/>
            <a:ext cx="831719" cy="179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60" idx="7"/>
            <a:endCxn id="7" idx="3"/>
          </p:cNvCxnSpPr>
          <p:nvPr/>
        </p:nvCxnSpPr>
        <p:spPr>
          <a:xfrm flipV="1">
            <a:off x="2552571" y="2053781"/>
            <a:ext cx="831719" cy="3070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7" idx="7"/>
            <a:endCxn id="7" idx="3"/>
          </p:cNvCxnSpPr>
          <p:nvPr/>
        </p:nvCxnSpPr>
        <p:spPr>
          <a:xfrm flipV="1">
            <a:off x="2552571" y="2053781"/>
            <a:ext cx="831719" cy="1793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9" idx="5"/>
            <a:endCxn id="58" idx="1"/>
          </p:cNvCxnSpPr>
          <p:nvPr/>
        </p:nvCxnSpPr>
        <p:spPr>
          <a:xfrm>
            <a:off x="2587772" y="3330132"/>
            <a:ext cx="761317" cy="51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9" idx="5"/>
            <a:endCxn id="61" idx="1"/>
          </p:cNvCxnSpPr>
          <p:nvPr/>
        </p:nvCxnSpPr>
        <p:spPr>
          <a:xfrm>
            <a:off x="2587772" y="3330132"/>
            <a:ext cx="761317" cy="179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" idx="5"/>
            <a:endCxn id="58" idx="1"/>
          </p:cNvCxnSpPr>
          <p:nvPr/>
        </p:nvCxnSpPr>
        <p:spPr>
          <a:xfrm>
            <a:off x="2587772" y="2053782"/>
            <a:ext cx="761317" cy="179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6" idx="5"/>
            <a:endCxn id="61" idx="1"/>
          </p:cNvCxnSpPr>
          <p:nvPr/>
        </p:nvCxnSpPr>
        <p:spPr>
          <a:xfrm>
            <a:off x="2587772" y="2053782"/>
            <a:ext cx="761317" cy="307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61" idx="7"/>
            <a:endCxn id="11" idx="3"/>
          </p:cNvCxnSpPr>
          <p:nvPr/>
        </p:nvCxnSpPr>
        <p:spPr>
          <a:xfrm flipV="1">
            <a:off x="3800346" y="3856979"/>
            <a:ext cx="884500" cy="126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6"/>
            <a:endCxn id="11" idx="2"/>
          </p:cNvCxnSpPr>
          <p:nvPr/>
        </p:nvCxnSpPr>
        <p:spPr>
          <a:xfrm flipV="1">
            <a:off x="3893805" y="3631351"/>
            <a:ext cx="697582" cy="441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0" idx="6"/>
            <a:endCxn id="11" idx="2"/>
          </p:cNvCxnSpPr>
          <p:nvPr/>
        </p:nvCxnSpPr>
        <p:spPr>
          <a:xfrm>
            <a:off x="3929006" y="3104503"/>
            <a:ext cx="662381" cy="52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7" idx="5"/>
            <a:endCxn id="11" idx="1"/>
          </p:cNvCxnSpPr>
          <p:nvPr/>
        </p:nvCxnSpPr>
        <p:spPr>
          <a:xfrm>
            <a:off x="3835547" y="2053781"/>
            <a:ext cx="849299" cy="135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6" idx="3"/>
            <a:endCxn id="41" idx="2"/>
          </p:cNvCxnSpPr>
          <p:nvPr/>
        </p:nvCxnSpPr>
        <p:spPr>
          <a:xfrm>
            <a:off x="7686987" y="3434338"/>
            <a:ext cx="890646" cy="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Freeform 145"/>
          <p:cNvSpPr/>
          <p:nvPr/>
        </p:nvSpPr>
        <p:spPr>
          <a:xfrm>
            <a:off x="8201660" y="2705100"/>
            <a:ext cx="1434905" cy="590550"/>
          </a:xfrm>
          <a:custGeom>
            <a:avLst/>
            <a:gdLst>
              <a:gd name="connsiteX0" fmla="*/ 961390 w 1434905"/>
              <a:gd name="connsiteY0" fmla="*/ 546100 h 590550"/>
              <a:gd name="connsiteX1" fmla="*/ 1348740 w 1434905"/>
              <a:gd name="connsiteY1" fmla="*/ 457200 h 590550"/>
              <a:gd name="connsiteX2" fmla="*/ 1380490 w 1434905"/>
              <a:gd name="connsiteY2" fmla="*/ 139700 h 590550"/>
              <a:gd name="connsiteX3" fmla="*/ 720090 w 1434905"/>
              <a:gd name="connsiteY3" fmla="*/ 0 h 590550"/>
              <a:gd name="connsiteX4" fmla="*/ 72390 w 1434905"/>
              <a:gd name="connsiteY4" fmla="*/ 139700 h 590550"/>
              <a:gd name="connsiteX5" fmla="*/ 53340 w 1434905"/>
              <a:gd name="connsiteY5" fmla="*/ 495300 h 590550"/>
              <a:gd name="connsiteX6" fmla="*/ 408940 w 1434905"/>
              <a:gd name="connsiteY6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4905" h="590550">
                <a:moveTo>
                  <a:pt x="961390" y="546100"/>
                </a:moveTo>
                <a:cubicBezTo>
                  <a:pt x="1120140" y="535516"/>
                  <a:pt x="1278890" y="524933"/>
                  <a:pt x="1348740" y="457200"/>
                </a:cubicBezTo>
                <a:cubicBezTo>
                  <a:pt x="1418590" y="389467"/>
                  <a:pt x="1485265" y="215900"/>
                  <a:pt x="1380490" y="139700"/>
                </a:cubicBezTo>
                <a:cubicBezTo>
                  <a:pt x="1275715" y="63500"/>
                  <a:pt x="938107" y="0"/>
                  <a:pt x="720090" y="0"/>
                </a:cubicBezTo>
                <a:cubicBezTo>
                  <a:pt x="502073" y="0"/>
                  <a:pt x="183515" y="57150"/>
                  <a:pt x="72390" y="139700"/>
                </a:cubicBezTo>
                <a:cubicBezTo>
                  <a:pt x="-38735" y="222250"/>
                  <a:pt x="-2752" y="420158"/>
                  <a:pt x="53340" y="495300"/>
                </a:cubicBezTo>
                <a:cubicBezTo>
                  <a:pt x="109432" y="570442"/>
                  <a:pt x="306282" y="541867"/>
                  <a:pt x="408940" y="5905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>
            <a:endCxn id="146" idx="6"/>
          </p:cNvCxnSpPr>
          <p:nvPr/>
        </p:nvCxnSpPr>
        <p:spPr>
          <a:xfrm>
            <a:off x="8446294" y="3257550"/>
            <a:ext cx="164306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71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75" y="741085"/>
            <a:ext cx="10758487" cy="982662"/>
          </a:xfrm>
        </p:spPr>
        <p:txBody>
          <a:bodyPr/>
          <a:lstStyle/>
          <a:p>
            <a:r>
              <a:rPr lang="en-US" sz="4800" dirty="0"/>
              <a:t>LSTM: a better RNN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" y="2082149"/>
            <a:ext cx="6309360" cy="1627187"/>
          </a:xfrm>
        </p:spPr>
        <p:txBody>
          <a:bodyPr/>
          <a:lstStyle/>
          <a:p>
            <a:r>
              <a:rPr lang="en-US" dirty="0"/>
              <a:t>Vanilla RNNs have a problem-&gt; error propagation</a:t>
            </a:r>
          </a:p>
          <a:p>
            <a:pPr algn="l"/>
            <a:r>
              <a:rPr lang="en-US" dirty="0"/>
              <a:t>Long Short Term Memory(LSTM) networks know when to forget-&gt;no error propagation [2]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2525" y="23526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/>
          <a:stretch/>
        </p:blipFill>
        <p:spPr>
          <a:xfrm>
            <a:off x="6693408" y="1796352"/>
            <a:ext cx="4708017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9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E002-D117-4B82-BB7E-EFC127A67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8904" y="2859723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Pipelined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Long Short Term Memory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Hardware Processor</a:t>
            </a: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00B033FC-DE00-4A97-A0F9-5965D5E48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48" y="27093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2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" y="138295"/>
            <a:ext cx="11991703" cy="1002528"/>
          </a:xfrm>
        </p:spPr>
        <p:txBody>
          <a:bodyPr/>
          <a:lstStyle/>
          <a:p>
            <a:r>
              <a:rPr lang="en-US" dirty="0"/>
              <a:t>The Future of Computing: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90088" y="1065947"/>
            <a:ext cx="733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Neural Network Specific Hardware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8" y="2137809"/>
            <a:ext cx="3140217" cy="17641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5488" y="3917224"/>
            <a:ext cx="3192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Image: https://cloud.google.com/blog/products/gcp/an-in-depth-look-at-googles-first-tensor-processing-unit-tpu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987" y="2310678"/>
            <a:ext cx="2806763" cy="25748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743" y="3945469"/>
            <a:ext cx="3154680" cy="16562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01195" y="5601676"/>
            <a:ext cx="22642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Image: https://ai.intel.com/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84987" y="4990330"/>
            <a:ext cx="291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Image:https</a:t>
            </a:r>
            <a:r>
              <a:rPr lang="en-US" sz="800" dirty="0"/>
              <a:t>://www.xilinx.com/support/documentation/white_papers/wp505-versal-acap.pdf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9730" y="3598094"/>
            <a:ext cx="192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en-US" dirty="0" err="1"/>
              <a:t>Nervana</a:t>
            </a:r>
            <a:r>
              <a:rPr lang="en-US" dirty="0"/>
              <a:t> Chip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956" y="1768477"/>
            <a:ext cx="302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Tensor Processing Unit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58298" y="1975025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Nvidia</a:t>
            </a:r>
            <a:r>
              <a:rPr lang="en-US" dirty="0"/>
              <a:t> Ai Engine</a:t>
            </a:r>
          </a:p>
        </p:txBody>
      </p:sp>
    </p:spTree>
    <p:extLst>
      <p:ext uri="{BB962C8B-B14F-4D97-AF65-F5344CB8AC3E}">
        <p14:creationId xmlns:p14="http://schemas.microsoft.com/office/powerpoint/2010/main" val="41169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340B-0A37-4199-AF24-18503F574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9340" y="265176"/>
            <a:ext cx="7513320" cy="1187387"/>
          </a:xfrm>
        </p:spPr>
        <p:txBody>
          <a:bodyPr/>
          <a:lstStyle/>
          <a:p>
            <a:r>
              <a:rPr lang="en-US" dirty="0"/>
              <a:t>Example: Google maps</a:t>
            </a:r>
          </a:p>
        </p:txBody>
      </p:sp>
      <p:pic>
        <p:nvPicPr>
          <p:cNvPr id="5" name="Graphic 4" descr="Database">
            <a:extLst>
              <a:ext uri="{FF2B5EF4-FFF2-40B4-BE49-F238E27FC236}">
                <a16:creationId xmlns:a16="http://schemas.microsoft.com/office/drawing/2014/main" id="{E5D0EDFF-AC4A-4656-8D60-C908ECDE2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1285" y="1881908"/>
            <a:ext cx="1739115" cy="1739115"/>
          </a:xfrm>
          <a:prstGeom prst="rect">
            <a:avLst/>
          </a:prstGeom>
        </p:spPr>
      </p:pic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A86C9640-3764-4374-ACAD-D2D98F354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721" y="4713550"/>
            <a:ext cx="1789361" cy="1789361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61779E0C-F80B-43F9-A42F-63621F24BECD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rot="5400000" flipH="1" flipV="1">
            <a:off x="2534301" y="1976567"/>
            <a:ext cx="1962084" cy="3511883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9CA0820-0B48-4151-96E8-62CF000A2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382" y="2051336"/>
            <a:ext cx="3797127" cy="1807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D0B57F-7F7B-4722-B11B-C7FDFF8BB87D}"/>
              </a:ext>
            </a:extLst>
          </p:cNvPr>
          <p:cNvSpPr txBox="1"/>
          <p:nvPr/>
        </p:nvSpPr>
        <p:spPr>
          <a:xfrm>
            <a:off x="9429705" y="5904348"/>
            <a:ext cx="27622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TPU Server Image: Google/ai/tpu.com</a:t>
            </a:r>
          </a:p>
          <a:p>
            <a:r>
              <a:rPr lang="en-US" sz="1050" dirty="0"/>
              <a:t>Google Maps Icon: Wikipedia/googlemaps.com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37C0231-6514-4C40-AFEF-3EDDDCBCC8DE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>
            <a:off x="3537924" y="3173412"/>
            <a:ext cx="2155309" cy="3050531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43050D-4ED4-439D-8E20-773AAA8211E7}"/>
              </a:ext>
            </a:extLst>
          </p:cNvPr>
          <p:cNvCxnSpPr/>
          <p:nvPr/>
        </p:nvCxnSpPr>
        <p:spPr>
          <a:xfrm>
            <a:off x="6779491" y="2751465"/>
            <a:ext cx="434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4153C3-017F-4C71-A397-C845BA40614C}"/>
              </a:ext>
            </a:extLst>
          </p:cNvPr>
          <p:cNvCxnSpPr>
            <a:cxnSpLocks/>
          </p:cNvCxnSpPr>
          <p:nvPr/>
        </p:nvCxnSpPr>
        <p:spPr>
          <a:xfrm flipH="1">
            <a:off x="6751782" y="2955052"/>
            <a:ext cx="4341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299B8E2-901A-41D5-89EF-8D53C13919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259" y="4619487"/>
            <a:ext cx="679195" cy="6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7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E002-D117-4B82-BB7E-EFC127A67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8904" y="2859723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Pipelined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Long Short Term Memory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Hardware Processor</a:t>
            </a:r>
          </a:p>
        </p:txBody>
      </p:sp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00B033FC-DE00-4A97-A0F9-5965D5E48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48" y="2709355"/>
            <a:ext cx="914400" cy="914400"/>
          </a:xfrm>
          <a:prstGeom prst="rect">
            <a:avLst/>
          </a:prstGeom>
        </p:spPr>
      </p:pic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7AE1E652-87A7-49D6-8A72-00459852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48" y="43329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7081"/>
      </p:ext>
    </p:extLst>
  </p:cSld>
  <p:clrMapOvr>
    <a:masterClrMapping/>
  </p:clrMapOvr>
</p:sld>
</file>

<file path=ppt/theme/theme1.xml><?xml version="1.0" encoding="utf-8"?>
<a:theme xmlns:a="http://schemas.openxmlformats.org/drawingml/2006/main" name="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ottom Corner 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op Cor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ide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itle Slide Photo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itle Slide Photo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7200" b="0" dirty="0" err="1" smtClean="0">
            <a:solidFill>
              <a:schemeClr val="bg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itle Slide Photo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itle Slide Photo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947</Words>
  <Application>Microsoft Office PowerPoint</Application>
  <PresentationFormat>Widescreen</PresentationFormat>
  <Paragraphs>159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Verdana</vt:lpstr>
      <vt:lpstr>Bottom Bar</vt:lpstr>
      <vt:lpstr>Bottom Corner  </vt:lpstr>
      <vt:lpstr>Top Corner</vt:lpstr>
      <vt:lpstr>Side Bar</vt:lpstr>
      <vt:lpstr>Title Slide</vt:lpstr>
      <vt:lpstr>Title Slide Photo 1</vt:lpstr>
      <vt:lpstr>Title Slide Photo 2</vt:lpstr>
      <vt:lpstr>Title Slide Photo 3</vt:lpstr>
      <vt:lpstr>Title Slide Photo 4</vt:lpstr>
      <vt:lpstr>Creating a Pipelined  Long Short Term Memory Hardware Processor</vt:lpstr>
      <vt:lpstr>Pipelined   Long Short Term Memory   Hardware Processor</vt:lpstr>
      <vt:lpstr>Artificial Intelligence (Ai)</vt:lpstr>
      <vt:lpstr>PowerPoint Presentation</vt:lpstr>
      <vt:lpstr>LSTM: a better RNN</vt:lpstr>
      <vt:lpstr>Pipelined   Long Short Term Memory   Hardware Processor</vt:lpstr>
      <vt:lpstr>The Future of Computing:</vt:lpstr>
      <vt:lpstr>Example: Google maps</vt:lpstr>
      <vt:lpstr>Pipelined   Long Short Term Memory   Hardware Processor</vt:lpstr>
      <vt:lpstr>Types of Architecture: Single Cycle vs. Pipelined</vt:lpstr>
      <vt:lpstr>Pipelined   Long Short Term Memory   Hardware Processor</vt:lpstr>
      <vt:lpstr>Industry Has Focused on CNN Hardware</vt:lpstr>
      <vt:lpstr>Single cycle Model LSTM Processor </vt:lpstr>
      <vt:lpstr>LSTM Network Processors need more work…</vt:lpstr>
      <vt:lpstr>PowerPoint Presentation</vt:lpstr>
      <vt:lpstr>Pipelined Model</vt:lpstr>
      <vt:lpstr>Pipelined Data Timing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</vt:vector>
  </TitlesOfParts>
  <Company>Whitworth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J Davenport</dc:creator>
  <cp:lastModifiedBy>Thomas K Dale</cp:lastModifiedBy>
  <cp:revision>49</cp:revision>
  <dcterms:created xsi:type="dcterms:W3CDTF">2017-03-24T17:46:32Z</dcterms:created>
  <dcterms:modified xsi:type="dcterms:W3CDTF">2018-12-14T18:26:50Z</dcterms:modified>
</cp:coreProperties>
</file>